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43" d="100"/>
          <a:sy n="43" d="100"/>
        </p:scale>
        <p:origin x="-132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0DBF4-8536-4E6A-8E80-20CB100F97D7}" type="datetimeFigureOut">
              <a:rPr lang="en-CA" smtClean="0"/>
              <a:t>07/04/2019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4DE67-86E6-48E6-9663-7B348FEF8D3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43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DE67-86E6-48E6-9663-7B348FEF8D3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63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7E04-D142-44AE-AA4E-E13D599370CE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E578-B759-4E0E-B071-2DBBCA94883A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F903-6C7F-4BF8-B422-CE1212D3F9C6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E886-DDF7-493F-8EE9-44EE335949B9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52D7-6FC7-4098-9DD7-12DD5664A2D9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06A1-B44C-41CF-B4D9-7127EB9DDAA9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6F9-9B8A-4175-B886-8ED7C51337EB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C84A-691A-4454-AF9F-395C8032E008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6205-D170-4895-B713-96830B74ACD6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BA50-7E14-4E8A-BA49-988FA9A203B0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F622-0E93-4554-BA59-581AFCE4EF1B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2C2-170A-489E-B9E4-F6F5C7E29683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5B85-4732-4400-85D8-960BF5D7D52E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615D-2007-4813-B87A-9001CA40F231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5F9C-F22A-43C2-A4D3-61AD5B120B47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3DBF-CD53-4FDA-8B94-A25B94D505FA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578F-73B2-4CB3-910F-72B8B0E43729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A15EB7-18CB-4FD5-916F-2E7866EBFADF}" type="datetime1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266" y="4975683"/>
            <a:ext cx="10225469" cy="1436133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/>
              <a:t>Bighill Creek Preservation Society </a:t>
            </a:r>
            <a:endParaRPr lang="en-CA" sz="2800" b="1" dirty="0" smtClean="0"/>
          </a:p>
          <a:p>
            <a:pPr algn="ctr"/>
            <a:r>
              <a:rPr lang="en-CA" b="1" dirty="0" smtClean="0"/>
              <a:t>Presentation </a:t>
            </a:r>
            <a:r>
              <a:rPr lang="en-CA" b="1" dirty="0"/>
              <a:t>to Town of Cochrane </a:t>
            </a:r>
            <a:endParaRPr lang="en-CA" b="1" dirty="0" smtClean="0"/>
          </a:p>
          <a:p>
            <a:pPr algn="ctr"/>
            <a:r>
              <a:rPr lang="en-CA" i="1" dirty="0" smtClean="0"/>
              <a:t>March </a:t>
            </a:r>
            <a:r>
              <a:rPr lang="en-CA" i="1" dirty="0"/>
              <a:t>25, 2019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0"/>
          <a:stretch/>
        </p:blipFill>
        <p:spPr>
          <a:xfrm>
            <a:off x="2754217" y="518780"/>
            <a:ext cx="6683566" cy="43227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5882500"/>
            <a:ext cx="4488873" cy="767687"/>
          </a:xfrm>
        </p:spPr>
        <p:txBody>
          <a:bodyPr/>
          <a:lstStyle/>
          <a:p>
            <a:pPr algn="l"/>
            <a:fld id="{D57F1E4F-1CFF-5643-939E-02111984F565}" type="slidenum">
              <a:rPr lang="en-US" sz="2000" smtClean="0"/>
              <a:pPr algn="l"/>
              <a:t>1</a:t>
            </a:fld>
            <a:r>
              <a:rPr lang="en-US" sz="2000" dirty="0" smtClean="0"/>
              <a:t>        </a:t>
            </a:r>
            <a:r>
              <a:rPr lang="en-CA" sz="2400" dirty="0" smtClean="0"/>
              <a:t>Bighillcreek.ca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915" y="364649"/>
            <a:ext cx="5438279" cy="829338"/>
          </a:xfrm>
        </p:spPr>
        <p:txBody>
          <a:bodyPr>
            <a:noAutofit/>
          </a:bodyPr>
          <a:lstStyle/>
          <a:p>
            <a:r>
              <a:rPr lang="en-CA" b="1" dirty="0" smtClean="0"/>
              <a:t>Bighill </a:t>
            </a:r>
            <a:r>
              <a:rPr lang="en-CA" b="1" dirty="0"/>
              <a:t>Creek Drainage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460" y="1"/>
            <a:ext cx="5163402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090313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z="2000" smtClean="0"/>
              <a:t>2</a:t>
            </a:fld>
            <a:endParaRPr lang="en-US" sz="2000" dirty="0"/>
          </a:p>
        </p:txBody>
      </p:sp>
      <p:sp>
        <p:nvSpPr>
          <p:cNvPr id="3" name="Freeform 2"/>
          <p:cNvSpPr/>
          <p:nvPr/>
        </p:nvSpPr>
        <p:spPr>
          <a:xfrm>
            <a:off x="7384312" y="3673549"/>
            <a:ext cx="1557669" cy="1850065"/>
          </a:xfrm>
          <a:custGeom>
            <a:avLst/>
            <a:gdLst>
              <a:gd name="connsiteX0" fmla="*/ 10632 w 1557669"/>
              <a:gd name="connsiteY0" fmla="*/ 329609 h 1850065"/>
              <a:gd name="connsiteX1" fmla="*/ 10632 w 1557669"/>
              <a:gd name="connsiteY1" fmla="*/ 329609 h 1850065"/>
              <a:gd name="connsiteX2" fmla="*/ 5316 w 1557669"/>
              <a:gd name="connsiteY2" fmla="*/ 382772 h 1850065"/>
              <a:gd name="connsiteX3" fmla="*/ 0 w 1557669"/>
              <a:gd name="connsiteY3" fmla="*/ 414670 h 1850065"/>
              <a:gd name="connsiteX4" fmla="*/ 10632 w 1557669"/>
              <a:gd name="connsiteY4" fmla="*/ 1137684 h 1850065"/>
              <a:gd name="connsiteX5" fmla="*/ 95693 w 1557669"/>
              <a:gd name="connsiteY5" fmla="*/ 1111102 h 1850065"/>
              <a:gd name="connsiteX6" fmla="*/ 196702 w 1557669"/>
              <a:gd name="connsiteY6" fmla="*/ 1158949 h 1850065"/>
              <a:gd name="connsiteX7" fmla="*/ 202018 w 1557669"/>
              <a:gd name="connsiteY7" fmla="*/ 1095153 h 1850065"/>
              <a:gd name="connsiteX8" fmla="*/ 276446 w 1557669"/>
              <a:gd name="connsiteY8" fmla="*/ 1089837 h 1850065"/>
              <a:gd name="connsiteX9" fmla="*/ 329609 w 1557669"/>
              <a:gd name="connsiteY9" fmla="*/ 1143000 h 1850065"/>
              <a:gd name="connsiteX10" fmla="*/ 345558 w 1557669"/>
              <a:gd name="connsiteY10" fmla="*/ 1196163 h 1850065"/>
              <a:gd name="connsiteX11" fmla="*/ 382772 w 1557669"/>
              <a:gd name="connsiteY11" fmla="*/ 1270591 h 1850065"/>
              <a:gd name="connsiteX12" fmla="*/ 388088 w 1557669"/>
              <a:gd name="connsiteY12" fmla="*/ 1850065 h 1850065"/>
              <a:gd name="connsiteX13" fmla="*/ 1345018 w 1557669"/>
              <a:gd name="connsiteY13" fmla="*/ 1844749 h 1850065"/>
              <a:gd name="connsiteX14" fmla="*/ 1350335 w 1557669"/>
              <a:gd name="connsiteY14" fmla="*/ 1653363 h 1850065"/>
              <a:gd name="connsiteX15" fmla="*/ 1398181 w 1557669"/>
              <a:gd name="connsiteY15" fmla="*/ 1509823 h 1850065"/>
              <a:gd name="connsiteX16" fmla="*/ 1387548 w 1557669"/>
              <a:gd name="connsiteY16" fmla="*/ 1446028 h 1850065"/>
              <a:gd name="connsiteX17" fmla="*/ 1360967 w 1557669"/>
              <a:gd name="connsiteY17" fmla="*/ 1371600 h 1850065"/>
              <a:gd name="connsiteX18" fmla="*/ 1345018 w 1557669"/>
              <a:gd name="connsiteY18" fmla="*/ 1297172 h 1850065"/>
              <a:gd name="connsiteX19" fmla="*/ 1254641 w 1557669"/>
              <a:gd name="connsiteY19" fmla="*/ 1206795 h 1850065"/>
              <a:gd name="connsiteX20" fmla="*/ 1206795 w 1557669"/>
              <a:gd name="connsiteY20" fmla="*/ 1084521 h 1850065"/>
              <a:gd name="connsiteX21" fmla="*/ 1169581 w 1557669"/>
              <a:gd name="connsiteY21" fmla="*/ 1111102 h 1850065"/>
              <a:gd name="connsiteX22" fmla="*/ 1254641 w 1557669"/>
              <a:gd name="connsiteY22" fmla="*/ 1100470 h 1850065"/>
              <a:gd name="connsiteX23" fmla="*/ 1313121 w 1557669"/>
              <a:gd name="connsiteY23" fmla="*/ 1164265 h 1850065"/>
              <a:gd name="connsiteX24" fmla="*/ 1504507 w 1557669"/>
              <a:gd name="connsiteY24" fmla="*/ 1153632 h 1850065"/>
              <a:gd name="connsiteX25" fmla="*/ 1509823 w 1557669"/>
              <a:gd name="connsiteY25" fmla="*/ 1073888 h 1850065"/>
              <a:gd name="connsiteX26" fmla="*/ 1557669 w 1557669"/>
              <a:gd name="connsiteY26" fmla="*/ 1089837 h 1850065"/>
              <a:gd name="connsiteX27" fmla="*/ 1547037 w 1557669"/>
              <a:gd name="connsiteY27" fmla="*/ 712381 h 1850065"/>
              <a:gd name="connsiteX28" fmla="*/ 1376916 w 1557669"/>
              <a:gd name="connsiteY28" fmla="*/ 765544 h 1850065"/>
              <a:gd name="connsiteX29" fmla="*/ 1286539 w 1557669"/>
              <a:gd name="connsiteY29" fmla="*/ 754911 h 1850065"/>
              <a:gd name="connsiteX30" fmla="*/ 1190846 w 1557669"/>
              <a:gd name="connsiteY30" fmla="*/ 861237 h 1850065"/>
              <a:gd name="connsiteX31" fmla="*/ 962246 w 1557669"/>
              <a:gd name="connsiteY31" fmla="*/ 866553 h 1850065"/>
              <a:gd name="connsiteX32" fmla="*/ 972879 w 1557669"/>
              <a:gd name="connsiteY32" fmla="*/ 717698 h 1850065"/>
              <a:gd name="connsiteX33" fmla="*/ 770860 w 1557669"/>
              <a:gd name="connsiteY33" fmla="*/ 696432 h 1850065"/>
              <a:gd name="connsiteX34" fmla="*/ 781493 w 1557669"/>
              <a:gd name="connsiteY34" fmla="*/ 552893 h 1850065"/>
              <a:gd name="connsiteX35" fmla="*/ 967562 w 1557669"/>
              <a:gd name="connsiteY35" fmla="*/ 473149 h 1850065"/>
              <a:gd name="connsiteX36" fmla="*/ 967562 w 1557669"/>
              <a:gd name="connsiteY36" fmla="*/ 0 h 1850065"/>
              <a:gd name="connsiteX37" fmla="*/ 765544 w 1557669"/>
              <a:gd name="connsiteY37" fmla="*/ 10632 h 1850065"/>
              <a:gd name="connsiteX38" fmla="*/ 765544 w 1557669"/>
              <a:gd name="connsiteY38" fmla="*/ 116958 h 1850065"/>
              <a:gd name="connsiteX39" fmla="*/ 643269 w 1557669"/>
              <a:gd name="connsiteY39" fmla="*/ 329609 h 1850065"/>
              <a:gd name="connsiteX40" fmla="*/ 10632 w 1557669"/>
              <a:gd name="connsiteY40" fmla="*/ 329609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57669" h="1850065">
                <a:moveTo>
                  <a:pt x="10632" y="329609"/>
                </a:moveTo>
                <a:lnTo>
                  <a:pt x="10632" y="329609"/>
                </a:lnTo>
                <a:cubicBezTo>
                  <a:pt x="8860" y="347330"/>
                  <a:pt x="7525" y="365100"/>
                  <a:pt x="5316" y="382772"/>
                </a:cubicBezTo>
                <a:cubicBezTo>
                  <a:pt x="3979" y="393468"/>
                  <a:pt x="0" y="414670"/>
                  <a:pt x="0" y="414670"/>
                </a:cubicBezTo>
                <a:lnTo>
                  <a:pt x="10632" y="1137684"/>
                </a:lnTo>
                <a:lnTo>
                  <a:pt x="95693" y="1111102"/>
                </a:lnTo>
                <a:lnTo>
                  <a:pt x="196702" y="1158949"/>
                </a:lnTo>
                <a:lnTo>
                  <a:pt x="202018" y="1095153"/>
                </a:lnTo>
                <a:lnTo>
                  <a:pt x="276446" y="1089837"/>
                </a:lnTo>
                <a:lnTo>
                  <a:pt x="329609" y="1143000"/>
                </a:lnTo>
                <a:lnTo>
                  <a:pt x="345558" y="1196163"/>
                </a:lnTo>
                <a:lnTo>
                  <a:pt x="382772" y="1270591"/>
                </a:lnTo>
                <a:lnTo>
                  <a:pt x="388088" y="1850065"/>
                </a:lnTo>
                <a:lnTo>
                  <a:pt x="1345018" y="1844749"/>
                </a:lnTo>
                <a:lnTo>
                  <a:pt x="1350335" y="1653363"/>
                </a:lnTo>
                <a:lnTo>
                  <a:pt x="1398181" y="1509823"/>
                </a:lnTo>
                <a:lnTo>
                  <a:pt x="1387548" y="1446028"/>
                </a:lnTo>
                <a:lnTo>
                  <a:pt x="1360967" y="1371600"/>
                </a:lnTo>
                <a:lnTo>
                  <a:pt x="1345018" y="1297172"/>
                </a:lnTo>
                <a:lnTo>
                  <a:pt x="1254641" y="1206795"/>
                </a:lnTo>
                <a:lnTo>
                  <a:pt x="1206795" y="1084521"/>
                </a:lnTo>
                <a:lnTo>
                  <a:pt x="1169581" y="1111102"/>
                </a:lnTo>
                <a:lnTo>
                  <a:pt x="1254641" y="1100470"/>
                </a:lnTo>
                <a:lnTo>
                  <a:pt x="1313121" y="1164265"/>
                </a:lnTo>
                <a:lnTo>
                  <a:pt x="1504507" y="1153632"/>
                </a:lnTo>
                <a:lnTo>
                  <a:pt x="1509823" y="1073888"/>
                </a:lnTo>
                <a:lnTo>
                  <a:pt x="1557669" y="1089837"/>
                </a:lnTo>
                <a:lnTo>
                  <a:pt x="1547037" y="712381"/>
                </a:lnTo>
                <a:lnTo>
                  <a:pt x="1376916" y="765544"/>
                </a:lnTo>
                <a:lnTo>
                  <a:pt x="1286539" y="754911"/>
                </a:lnTo>
                <a:lnTo>
                  <a:pt x="1190846" y="861237"/>
                </a:lnTo>
                <a:lnTo>
                  <a:pt x="962246" y="866553"/>
                </a:lnTo>
                <a:lnTo>
                  <a:pt x="972879" y="717698"/>
                </a:lnTo>
                <a:lnTo>
                  <a:pt x="770860" y="696432"/>
                </a:lnTo>
                <a:lnTo>
                  <a:pt x="781493" y="552893"/>
                </a:lnTo>
                <a:lnTo>
                  <a:pt x="967562" y="473149"/>
                </a:lnTo>
                <a:lnTo>
                  <a:pt x="967562" y="0"/>
                </a:lnTo>
                <a:lnTo>
                  <a:pt x="765544" y="10632"/>
                </a:lnTo>
                <a:lnTo>
                  <a:pt x="765544" y="116958"/>
                </a:lnTo>
                <a:lnTo>
                  <a:pt x="643269" y="329609"/>
                </a:lnTo>
                <a:lnTo>
                  <a:pt x="10632" y="329609"/>
                </a:lnTo>
                <a:close/>
              </a:path>
            </a:pathLst>
          </a:custGeom>
          <a:noFill/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7708431" y="5007811"/>
            <a:ext cx="14771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COCHRANE</a:t>
            </a:r>
            <a:endParaRPr lang="en-CA" sz="13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33990"/>
            <a:ext cx="67936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Rapidly eroded during last glacial </a:t>
            </a:r>
            <a:r>
              <a:rPr lang="en-CA" sz="2000" dirty="0" smtClean="0"/>
              <a:t>retreat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Primarily </a:t>
            </a:r>
            <a:r>
              <a:rPr lang="en-CA" sz="2000" dirty="0"/>
              <a:t>spring </a:t>
            </a:r>
            <a:r>
              <a:rPr lang="en-CA" sz="2000" dirty="0" smtClean="0"/>
              <a:t>fed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Consistent water flow/low temperature </a:t>
            </a:r>
            <a:endParaRPr lang="en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 Supports healthy aquatic/riparian </a:t>
            </a:r>
            <a:r>
              <a:rPr lang="en-CA" sz="2000" dirty="0" smtClean="0"/>
              <a:t>habitat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Mostly undisturbed </a:t>
            </a:r>
            <a:r>
              <a:rPr lang="en-CA" sz="2000" dirty="0" smtClean="0"/>
              <a:t>watershed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Generally </a:t>
            </a:r>
            <a:r>
              <a:rPr lang="en-CA" sz="2000" dirty="0"/>
              <a:t>in </a:t>
            </a:r>
            <a:r>
              <a:rPr lang="en-CA" sz="2000" dirty="0" smtClean="0"/>
              <a:t>good ecological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Significant asset of Cochrane/Rocky View County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44" y="257175"/>
            <a:ext cx="10083564" cy="810004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Primary Aquifer</a:t>
            </a:r>
            <a:endParaRPr lang="en-CA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357049"/>
            <a:ext cx="3980865" cy="519029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Pre-glacial </a:t>
            </a:r>
            <a:r>
              <a:rPr lang="en-CA" sz="1800" dirty="0"/>
              <a:t>channel supplies Big Hill Springs Provincial </a:t>
            </a:r>
            <a:r>
              <a:rPr lang="en-CA" sz="1800" dirty="0" smtClean="0"/>
              <a:t>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Creates nationally significant springs and tufa </a:t>
            </a:r>
            <a:r>
              <a:rPr lang="en-CA" sz="1800" dirty="0" smtClean="0"/>
              <a:t>formations</a:t>
            </a:r>
          </a:p>
          <a:p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Delivers half of the water supplied to the </a:t>
            </a:r>
            <a:r>
              <a:rPr lang="en-CA" sz="1800" dirty="0" smtClean="0"/>
              <a:t>creek</a:t>
            </a:r>
          </a:p>
          <a:p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Extends beyond the topographically defined </a:t>
            </a:r>
            <a:r>
              <a:rPr lang="en-CA" sz="1800" dirty="0" smtClean="0"/>
              <a:t>watershed</a:t>
            </a:r>
          </a:p>
          <a:p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Potentially at risk from gravel extraction</a:t>
            </a:r>
            <a:endParaRPr lang="en-CA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085528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z="2000" smtClean="0"/>
              <a:t>3</a:t>
            </a:fld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7620"/>
          <a:stretch/>
        </p:blipFill>
        <p:spPr>
          <a:xfrm>
            <a:off x="3980865" y="25723"/>
            <a:ext cx="7958289" cy="68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69489" cy="833822"/>
          </a:xfrm>
        </p:spPr>
        <p:txBody>
          <a:bodyPr/>
          <a:lstStyle/>
          <a:p>
            <a:r>
              <a:rPr lang="en-CA" sz="3600" b="1" dirty="0"/>
              <a:t>BCPS </a:t>
            </a:r>
            <a:r>
              <a:rPr lang="en-CA" sz="3600" b="1" dirty="0" smtClean="0"/>
              <a:t>Mission and Objectives 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53" y="1148317"/>
            <a:ext cx="9656837" cy="5241851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CA" sz="2200" b="1" dirty="0"/>
              <a:t>Mission</a:t>
            </a:r>
            <a:r>
              <a:rPr lang="en-CA" b="1" dirty="0"/>
              <a:t>:</a:t>
            </a:r>
            <a:endParaRPr lang="en-CA" dirty="0"/>
          </a:p>
          <a:p>
            <a:pPr marL="0" indent="0" algn="ctr">
              <a:buNone/>
            </a:pPr>
            <a:r>
              <a:rPr lang="en-CA" sz="1900" i="1" dirty="0" smtClean="0"/>
              <a:t>“</a:t>
            </a:r>
            <a:r>
              <a:rPr lang="en-CA" sz="1900" i="1" dirty="0"/>
              <a:t>To ensure the natural and historical values of Bighill Creek Watershed </a:t>
            </a:r>
            <a:r>
              <a:rPr lang="en-CA" sz="1900" i="1" dirty="0" smtClean="0"/>
              <a:t>  </a:t>
            </a:r>
          </a:p>
          <a:p>
            <a:pPr marL="0" indent="0" algn="ctr">
              <a:buNone/>
            </a:pPr>
            <a:r>
              <a:rPr lang="en-CA" sz="1900" i="1" dirty="0" smtClean="0"/>
              <a:t>are preserved </a:t>
            </a:r>
            <a:r>
              <a:rPr lang="en-CA" sz="1900" i="1" dirty="0"/>
              <a:t>for this and future generations</a:t>
            </a:r>
            <a:r>
              <a:rPr lang="en-CA" sz="1900" i="1" dirty="0" smtClean="0"/>
              <a:t>.”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CA" sz="2200" b="1" dirty="0"/>
              <a:t>Objectives</a:t>
            </a:r>
            <a:r>
              <a:rPr lang="en-CA" b="1" dirty="0"/>
              <a:t>:</a:t>
            </a:r>
            <a:endParaRPr lang="en-CA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en-CA" dirty="0"/>
              <a:t>Maintain and enhance the full range of biodiversity throughout the drainage.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CA" dirty="0"/>
              <a:t>Assess, maintain or improve watershed health, including springs, </a:t>
            </a:r>
            <a:r>
              <a:rPr lang="en-CA"/>
              <a:t>riparian </a:t>
            </a:r>
            <a:r>
              <a:rPr lang="en-CA" smtClean="0"/>
              <a:t>ecosystem </a:t>
            </a:r>
            <a:r>
              <a:rPr lang="en-CA" dirty="0"/>
              <a:t>and water quality.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CA" dirty="0"/>
              <a:t>Encourage systems of stewardship throughout the watershed.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CA" dirty="0"/>
              <a:t>Establish a publicly useful repository of ecological, geological, archaeological and historical data.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CA" dirty="0"/>
              <a:t>Educate the public as to the full range of natural and historical values and of their local, provincial and national significance though community engagement and promotion of responsible use.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CA" dirty="0"/>
              <a:t>Create a State of the Watershed Report and Implementation Plan.</a:t>
            </a:r>
          </a:p>
          <a:p>
            <a:pPr marL="0" indent="0">
              <a:buNone/>
            </a:pPr>
            <a:endParaRPr lang="en-CA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0313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z="2000" smtClean="0"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26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83" y="452718"/>
            <a:ext cx="11668835" cy="748285"/>
          </a:xfrm>
        </p:spPr>
        <p:txBody>
          <a:bodyPr/>
          <a:lstStyle/>
          <a:p>
            <a:pPr algn="ctr"/>
            <a:r>
              <a:rPr lang="en-CA" sz="3200" b="1" dirty="0"/>
              <a:t>BCPS State of the Watershed </a:t>
            </a:r>
            <a:r>
              <a:rPr lang="en-CA" sz="3200" b="1" dirty="0" smtClean="0"/>
              <a:t>Report - Actions </a:t>
            </a:r>
            <a:r>
              <a:rPr lang="en-CA" sz="3200" b="1" dirty="0"/>
              <a:t>and Partners 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1378424"/>
            <a:ext cx="9567080" cy="5227093"/>
          </a:xfrm>
        </p:spPr>
        <p:txBody>
          <a:bodyPr>
            <a:normAutofit/>
          </a:bodyPr>
          <a:lstStyle/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CA" b="1" dirty="0"/>
              <a:t>Water Quality and Sediment Analysis (Dr Ymène Fouli</a:t>
            </a:r>
            <a:r>
              <a:rPr lang="en-CA" b="1" dirty="0" smtClean="0"/>
              <a:t>)</a:t>
            </a:r>
          </a:p>
          <a:p>
            <a:pPr marL="0" indent="0">
              <a:buSzPct val="110000"/>
              <a:buNone/>
            </a:pPr>
            <a:endParaRPr lang="en-CA" sz="1000" b="1" dirty="0"/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CA" b="1" dirty="0"/>
              <a:t>Riparian Health Assessment (Cows and Fish</a:t>
            </a:r>
            <a:r>
              <a:rPr lang="en-CA" b="1" dirty="0" smtClean="0"/>
              <a:t>)</a:t>
            </a:r>
          </a:p>
          <a:p>
            <a:pPr>
              <a:buSzPct val="110000"/>
              <a:buFont typeface="Arial" panose="020B0604020202020204" pitchFamily="34" charset="0"/>
              <a:buChar char="•"/>
            </a:pPr>
            <a:endParaRPr lang="en-CA" sz="1000" b="1" dirty="0"/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CA" b="1" dirty="0"/>
              <a:t>Fish Survey (Trout Unlimited</a:t>
            </a:r>
            <a:r>
              <a:rPr lang="en-CA" b="1" dirty="0" smtClean="0"/>
              <a:t>)</a:t>
            </a:r>
          </a:p>
          <a:p>
            <a:pPr>
              <a:buSzPct val="110000"/>
              <a:buFont typeface="Arial" panose="020B0604020202020204" pitchFamily="34" charset="0"/>
              <a:buChar char="•"/>
            </a:pPr>
            <a:endParaRPr lang="en-CA" sz="1000" b="1" dirty="0"/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CA" b="1" dirty="0"/>
              <a:t>Aquatic Insect Study (University of Calgary</a:t>
            </a:r>
            <a:r>
              <a:rPr lang="en-CA" b="1" dirty="0" smtClean="0"/>
              <a:t>)</a:t>
            </a:r>
          </a:p>
          <a:p>
            <a:pPr>
              <a:buSzPct val="110000"/>
              <a:buFont typeface="Arial" panose="020B0604020202020204" pitchFamily="34" charset="0"/>
              <a:buChar char="•"/>
            </a:pPr>
            <a:endParaRPr lang="en-CA" sz="1000" b="1" dirty="0"/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CA" b="1" dirty="0"/>
              <a:t>Terrestrial Insect Survey (Funded By Town of Cochrane</a:t>
            </a:r>
            <a:r>
              <a:rPr lang="en-CA" b="1" dirty="0" smtClean="0"/>
              <a:t>)</a:t>
            </a:r>
          </a:p>
          <a:p>
            <a:pPr>
              <a:buSzPct val="110000"/>
              <a:buFont typeface="Arial" panose="020B0604020202020204" pitchFamily="34" charset="0"/>
              <a:buChar char="•"/>
            </a:pPr>
            <a:endParaRPr lang="en-CA" sz="1000" b="1" dirty="0"/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CA" b="1" dirty="0"/>
              <a:t>Beaver Management (</a:t>
            </a:r>
            <a:r>
              <a:rPr lang="en-CA" b="1" dirty="0" err="1" smtClean="0"/>
              <a:t>Misstakis</a:t>
            </a:r>
            <a:r>
              <a:rPr lang="en-CA" b="1" dirty="0" smtClean="0"/>
              <a:t> </a:t>
            </a:r>
            <a:r>
              <a:rPr lang="en-CA" b="1" dirty="0"/>
              <a:t>Institute</a:t>
            </a:r>
            <a:r>
              <a:rPr lang="en-CA" b="1" dirty="0" smtClean="0"/>
              <a:t>)</a:t>
            </a:r>
          </a:p>
          <a:p>
            <a:pPr marL="0" indent="0">
              <a:buSzPct val="110000"/>
              <a:buNone/>
            </a:pPr>
            <a:endParaRPr lang="en-CA" sz="1100" b="1" dirty="0" smtClean="0"/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CA" b="1" dirty="0" smtClean="0"/>
              <a:t>Watershed </a:t>
            </a:r>
            <a:r>
              <a:rPr lang="en-CA" b="1" dirty="0"/>
              <a:t>Mapping Project (SAIT</a:t>
            </a:r>
            <a:r>
              <a:rPr lang="en-CA" b="1" dirty="0" smtClean="0"/>
              <a:t>)</a:t>
            </a:r>
            <a:endParaRPr lang="en-CA" b="1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0313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z="2000" smtClean="0"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32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97" y="313899"/>
            <a:ext cx="11055495" cy="566738"/>
          </a:xfrm>
        </p:spPr>
        <p:txBody>
          <a:bodyPr>
            <a:noAutofit/>
          </a:bodyPr>
          <a:lstStyle/>
          <a:p>
            <a:r>
              <a:rPr lang="en-CA" sz="3200" b="1" dirty="0"/>
              <a:t>Rocky View </a:t>
            </a:r>
            <a:r>
              <a:rPr lang="en-CA" sz="3200" b="1" dirty="0" smtClean="0"/>
              <a:t>County Municipal </a:t>
            </a:r>
            <a:r>
              <a:rPr lang="en-CA" sz="3200" b="1" dirty="0"/>
              <a:t>Reserves Stewardship </a:t>
            </a:r>
            <a:endParaRPr lang="en-CA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72737" y="1552641"/>
            <a:ext cx="4400550" cy="4490060"/>
          </a:xfrm>
        </p:spPr>
        <p:txBody>
          <a:bodyPr>
            <a:normAutofit lnSpcReduction="10000"/>
          </a:bodyPr>
          <a:lstStyle/>
          <a:p>
            <a:pPr marL="171450" indent="-171450"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en-CA" sz="1800" dirty="0"/>
              <a:t>Protect and Enhance the </a:t>
            </a:r>
            <a:r>
              <a:rPr lang="en-CA" sz="1800" dirty="0" smtClean="0"/>
              <a:t> Ecological Integrity </a:t>
            </a:r>
            <a:r>
              <a:rPr lang="en-CA" sz="1800" dirty="0"/>
              <a:t>of the RVC </a:t>
            </a:r>
            <a:r>
              <a:rPr lang="en-CA" sz="1800" dirty="0" smtClean="0"/>
              <a:t>Reserves</a:t>
            </a:r>
          </a:p>
          <a:p>
            <a:pPr marL="171450" indent="-171450"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>
              <a:buSzPct val="110000"/>
              <a:buFont typeface="Arial" panose="020B0604020202020204" pitchFamily="34" charset="0"/>
              <a:buChar char="•"/>
            </a:pPr>
            <a:r>
              <a:rPr lang="en-CA" sz="1800" dirty="0"/>
              <a:t>Promote Education </a:t>
            </a:r>
            <a:r>
              <a:rPr lang="en-CA" sz="1800" dirty="0" smtClean="0"/>
              <a:t>and  </a:t>
            </a:r>
            <a:r>
              <a:rPr lang="en-CA" sz="1800" dirty="0"/>
              <a:t>Responsible Use/Trail Signage </a:t>
            </a:r>
            <a:r>
              <a:rPr lang="en-CA" sz="1800" dirty="0" smtClean="0"/>
              <a:t>and Maintenance /Creek Crossing</a:t>
            </a:r>
          </a:p>
          <a:p>
            <a:pPr marL="171450" indent="-171450">
              <a:buSzPct val="110000"/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>
              <a:buSzPct val="110000"/>
              <a:buFont typeface="Arial" panose="020B0604020202020204" pitchFamily="34" charset="0"/>
              <a:buChar char="•"/>
            </a:pPr>
            <a:r>
              <a:rPr lang="en-CA" sz="1800" dirty="0"/>
              <a:t>Engage Adjacent </a:t>
            </a:r>
            <a:r>
              <a:rPr lang="en-CA" sz="1800" dirty="0" smtClean="0"/>
              <a:t>Landowners - to </a:t>
            </a:r>
            <a:r>
              <a:rPr lang="en-CA" sz="1800" dirty="0"/>
              <a:t>create comprehensive long </a:t>
            </a:r>
            <a:r>
              <a:rPr lang="en-CA" sz="1800" dirty="0" smtClean="0"/>
              <a:t>       term plan </a:t>
            </a:r>
            <a:r>
              <a:rPr lang="en-CA" sz="1800" dirty="0" err="1" smtClean="0"/>
              <a:t>Ranche</a:t>
            </a:r>
            <a:r>
              <a:rPr lang="en-CA" sz="1800" dirty="0" smtClean="0"/>
              <a:t> Park/ Mt. St. Francis Lands/RVC</a:t>
            </a:r>
            <a:endParaRPr lang="en-CA" sz="1800" dirty="0"/>
          </a:p>
          <a:p>
            <a:pPr marL="171450" indent="-171450">
              <a:buSzPct val="110000"/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>
              <a:buSzPct val="110000"/>
              <a:buFont typeface="Arial" panose="020B0604020202020204" pitchFamily="34" charset="0"/>
              <a:buChar char="•"/>
            </a:pPr>
            <a:r>
              <a:rPr lang="en-CA" sz="1800" dirty="0"/>
              <a:t>Promote the creation of </a:t>
            </a:r>
            <a:r>
              <a:rPr lang="en-CA" sz="1800" dirty="0" smtClean="0"/>
              <a:t>wildlife  </a:t>
            </a:r>
            <a:r>
              <a:rPr lang="en-CA" sz="1800" dirty="0"/>
              <a:t>corridors from adjacent drainages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3823" b="3567"/>
          <a:stretch/>
        </p:blipFill>
        <p:spPr>
          <a:xfrm>
            <a:off x="4029547" y="1081131"/>
            <a:ext cx="8162453" cy="577686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118462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z="2000" smtClean="0"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10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52" y="187036"/>
            <a:ext cx="4162926" cy="624894"/>
          </a:xfrm>
        </p:spPr>
        <p:txBody>
          <a:bodyPr>
            <a:noAutofit/>
          </a:bodyPr>
          <a:lstStyle/>
          <a:p>
            <a:r>
              <a:rPr lang="en-CA" sz="4000" dirty="0"/>
              <a:t>Our Vision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" y="998966"/>
            <a:ext cx="3723773" cy="533948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Incorporate open spaces into Cochrane and </a:t>
            </a:r>
            <a:r>
              <a:rPr lang="en-CA" sz="2000" dirty="0" smtClean="0"/>
              <a:t>     RVC plans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/>
              <a:t>Glenbow</a:t>
            </a:r>
            <a:r>
              <a:rPr lang="en-CA" sz="2000" dirty="0"/>
              <a:t> Park/Bighill </a:t>
            </a:r>
            <a:r>
              <a:rPr lang="en-CA" sz="2000" dirty="0" smtClean="0"/>
              <a:t>and </a:t>
            </a:r>
            <a:r>
              <a:rPr lang="en-CA" sz="2000" dirty="0"/>
              <a:t>Jumping Pound </a:t>
            </a:r>
            <a:r>
              <a:rPr lang="en-CA" sz="2000" dirty="0" smtClean="0"/>
              <a:t>creeks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Nature Conservancy/WA Ranches /ACA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Promote responsible </a:t>
            </a:r>
            <a:r>
              <a:rPr lang="en-CA" sz="2000" dirty="0" smtClean="0"/>
              <a:t>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i="1" dirty="0"/>
              <a:t>(RVC Parks and Open Space Master Plan 2011</a:t>
            </a:r>
            <a:r>
              <a:rPr lang="en-CA" dirty="0"/>
              <a:t>)</a:t>
            </a:r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12816" y="-721184"/>
            <a:ext cx="6858000" cy="8300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0313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z="2000" smtClean="0"/>
              <a:t>7</a:t>
            </a:fld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>
            <a:off x="7144721" y="4541170"/>
            <a:ext cx="1180681" cy="1326382"/>
          </a:xfrm>
          <a:custGeom>
            <a:avLst/>
            <a:gdLst>
              <a:gd name="connsiteX0" fmla="*/ 100483 w 1180681"/>
              <a:gd name="connsiteY0" fmla="*/ 246184 h 1326382"/>
              <a:gd name="connsiteX1" fmla="*/ 100483 w 1180681"/>
              <a:gd name="connsiteY1" fmla="*/ 527538 h 1326382"/>
              <a:gd name="connsiteX2" fmla="*/ 0 w 1180681"/>
              <a:gd name="connsiteY2" fmla="*/ 532562 h 1326382"/>
              <a:gd name="connsiteX3" fmla="*/ 70338 w 1180681"/>
              <a:gd name="connsiteY3" fmla="*/ 597877 h 1326382"/>
              <a:gd name="connsiteX4" fmla="*/ 75362 w 1180681"/>
              <a:gd name="connsiteY4" fmla="*/ 783771 h 1326382"/>
              <a:gd name="connsiteX5" fmla="*/ 361740 w 1180681"/>
              <a:gd name="connsiteY5" fmla="*/ 788795 h 1326382"/>
              <a:gd name="connsiteX6" fmla="*/ 361740 w 1180681"/>
              <a:gd name="connsiteY6" fmla="*/ 1326382 h 1326382"/>
              <a:gd name="connsiteX7" fmla="*/ 1095270 w 1180681"/>
              <a:gd name="connsiteY7" fmla="*/ 1326382 h 1326382"/>
              <a:gd name="connsiteX8" fmla="*/ 1085222 w 1180681"/>
              <a:gd name="connsiteY8" fmla="*/ 969666 h 1326382"/>
              <a:gd name="connsiteX9" fmla="*/ 914400 w 1180681"/>
              <a:gd name="connsiteY9" fmla="*/ 778747 h 1326382"/>
              <a:gd name="connsiteX10" fmla="*/ 914400 w 1180681"/>
              <a:gd name="connsiteY10" fmla="*/ 743578 h 1326382"/>
              <a:gd name="connsiteX11" fmla="*/ 994786 w 1180681"/>
              <a:gd name="connsiteY11" fmla="*/ 758650 h 1326382"/>
              <a:gd name="connsiteX12" fmla="*/ 1070149 w 1180681"/>
              <a:gd name="connsiteY12" fmla="*/ 818940 h 1326382"/>
              <a:gd name="connsiteX13" fmla="*/ 1170633 w 1180681"/>
              <a:gd name="connsiteY13" fmla="*/ 803868 h 1326382"/>
              <a:gd name="connsiteX14" fmla="*/ 1180681 w 1180681"/>
              <a:gd name="connsiteY14" fmla="*/ 502417 h 1326382"/>
              <a:gd name="connsiteX15" fmla="*/ 994786 w 1180681"/>
              <a:gd name="connsiteY15" fmla="*/ 512466 h 1326382"/>
              <a:gd name="connsiteX16" fmla="*/ 949569 w 1180681"/>
              <a:gd name="connsiteY16" fmla="*/ 602901 h 1326382"/>
              <a:gd name="connsiteX17" fmla="*/ 758650 w 1180681"/>
              <a:gd name="connsiteY17" fmla="*/ 643094 h 1326382"/>
              <a:gd name="connsiteX18" fmla="*/ 758650 w 1180681"/>
              <a:gd name="connsiteY18" fmla="*/ 517490 h 1326382"/>
              <a:gd name="connsiteX19" fmla="*/ 622997 w 1180681"/>
              <a:gd name="connsiteY19" fmla="*/ 517490 h 1326382"/>
              <a:gd name="connsiteX20" fmla="*/ 633046 w 1180681"/>
              <a:gd name="connsiteY20" fmla="*/ 361740 h 1326382"/>
              <a:gd name="connsiteX21" fmla="*/ 768699 w 1180681"/>
              <a:gd name="connsiteY21" fmla="*/ 346668 h 1326382"/>
              <a:gd name="connsiteX22" fmla="*/ 768699 w 1180681"/>
              <a:gd name="connsiteY22" fmla="*/ 10048 h 1326382"/>
              <a:gd name="connsiteX23" fmla="*/ 643094 w 1180681"/>
              <a:gd name="connsiteY23" fmla="*/ 0 h 1326382"/>
              <a:gd name="connsiteX24" fmla="*/ 638070 w 1180681"/>
              <a:gd name="connsiteY24" fmla="*/ 110532 h 1326382"/>
              <a:gd name="connsiteX25" fmla="*/ 562707 w 1180681"/>
              <a:gd name="connsiteY25" fmla="*/ 231112 h 1326382"/>
              <a:gd name="connsiteX26" fmla="*/ 100483 w 1180681"/>
              <a:gd name="connsiteY26" fmla="*/ 246184 h 13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80681" h="1326382">
                <a:moveTo>
                  <a:pt x="100483" y="246184"/>
                </a:moveTo>
                <a:lnTo>
                  <a:pt x="100483" y="527538"/>
                </a:lnTo>
                <a:lnTo>
                  <a:pt x="0" y="532562"/>
                </a:lnTo>
                <a:lnTo>
                  <a:pt x="70338" y="597877"/>
                </a:lnTo>
                <a:lnTo>
                  <a:pt x="75362" y="783771"/>
                </a:lnTo>
                <a:lnTo>
                  <a:pt x="361740" y="788795"/>
                </a:lnTo>
                <a:lnTo>
                  <a:pt x="361740" y="1326382"/>
                </a:lnTo>
                <a:lnTo>
                  <a:pt x="1095270" y="1326382"/>
                </a:lnTo>
                <a:lnTo>
                  <a:pt x="1085222" y="969666"/>
                </a:lnTo>
                <a:lnTo>
                  <a:pt x="914400" y="778747"/>
                </a:lnTo>
                <a:lnTo>
                  <a:pt x="914400" y="743578"/>
                </a:lnTo>
                <a:lnTo>
                  <a:pt x="994786" y="758650"/>
                </a:lnTo>
                <a:lnTo>
                  <a:pt x="1070149" y="818940"/>
                </a:lnTo>
                <a:lnTo>
                  <a:pt x="1170633" y="803868"/>
                </a:lnTo>
                <a:lnTo>
                  <a:pt x="1180681" y="502417"/>
                </a:lnTo>
                <a:lnTo>
                  <a:pt x="994786" y="512466"/>
                </a:lnTo>
                <a:lnTo>
                  <a:pt x="949569" y="602901"/>
                </a:lnTo>
                <a:lnTo>
                  <a:pt x="758650" y="643094"/>
                </a:lnTo>
                <a:lnTo>
                  <a:pt x="758650" y="517490"/>
                </a:lnTo>
                <a:lnTo>
                  <a:pt x="622997" y="517490"/>
                </a:lnTo>
                <a:lnTo>
                  <a:pt x="633046" y="361740"/>
                </a:lnTo>
                <a:lnTo>
                  <a:pt x="768699" y="346668"/>
                </a:lnTo>
                <a:lnTo>
                  <a:pt x="768699" y="10048"/>
                </a:lnTo>
                <a:lnTo>
                  <a:pt x="643094" y="0"/>
                </a:lnTo>
                <a:lnTo>
                  <a:pt x="638070" y="110532"/>
                </a:lnTo>
                <a:lnTo>
                  <a:pt x="562707" y="231112"/>
                </a:lnTo>
                <a:lnTo>
                  <a:pt x="100483" y="246184"/>
                </a:lnTo>
                <a:close/>
              </a:path>
            </a:pathLst>
          </a:custGeom>
          <a:noFill/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5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354</TotalTime>
  <Words>371</Words>
  <Application>Microsoft Office PowerPoint</Application>
  <PresentationFormat>Personnalisé</PresentationFormat>
  <Paragraphs>79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Ion</vt:lpstr>
      <vt:lpstr>Présentation PowerPoint</vt:lpstr>
      <vt:lpstr>Bighill Creek Drainage</vt:lpstr>
      <vt:lpstr>Primary Aquifer</vt:lpstr>
      <vt:lpstr>BCPS Mission and Objectives </vt:lpstr>
      <vt:lpstr>BCPS State of the Watershed Report - Actions and Partners </vt:lpstr>
      <vt:lpstr>Rocky View County Municipal Reserves Stewardship </vt:lpstr>
      <vt:lpstr>Our Vision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Bietz</dc:creator>
  <cp:lastModifiedBy>Lyse Carignan</cp:lastModifiedBy>
  <cp:revision>28</cp:revision>
  <dcterms:created xsi:type="dcterms:W3CDTF">2019-03-05T22:23:29Z</dcterms:created>
  <dcterms:modified xsi:type="dcterms:W3CDTF">2019-04-07T15:44:45Z</dcterms:modified>
</cp:coreProperties>
</file>